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</p:sldIdLst>
  <p:sldSz cx="9144000" cy="6858000" type="screen4x3"/>
  <p:notesSz cx="7077075" cy="9363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F1C5D3-6305-429B-9DE1-64C6941D7A0C}" v="2" dt="2019-10-11T18:02:08.9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F386-86D7-4086-9B13-C4996E038B6B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99C3-B100-46A3-9E13-1590490775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636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F386-86D7-4086-9B13-C4996E038B6B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99C3-B100-46A3-9E13-1590490775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887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F386-86D7-4086-9B13-C4996E038B6B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99C3-B100-46A3-9E13-1590490775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86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F386-86D7-4086-9B13-C4996E038B6B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99C3-B100-46A3-9E13-1590490775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767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F386-86D7-4086-9B13-C4996E038B6B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99C3-B100-46A3-9E13-1590490775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100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F386-86D7-4086-9B13-C4996E038B6B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99C3-B100-46A3-9E13-1590490775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644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F386-86D7-4086-9B13-C4996E038B6B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99C3-B100-46A3-9E13-1590490775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74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F386-86D7-4086-9B13-C4996E038B6B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99C3-B100-46A3-9E13-1590490775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26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F386-86D7-4086-9B13-C4996E038B6B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99C3-B100-46A3-9E13-1590490775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83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F386-86D7-4086-9B13-C4996E038B6B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99C3-B100-46A3-9E13-1590490775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723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F386-86D7-4086-9B13-C4996E038B6B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99C3-B100-46A3-9E13-1590490775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520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1F386-86D7-4086-9B13-C4996E038B6B}" type="datetimeFigureOut">
              <a:rPr lang="fr-CA" smtClean="0"/>
              <a:t>2019-10-23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399C3-B100-46A3-9E13-1590490775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466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ZoneTexte 1023">
            <a:extLst>
              <a:ext uri="{FF2B5EF4-FFF2-40B4-BE49-F238E27FC236}">
                <a16:creationId xmlns:a16="http://schemas.microsoft.com/office/drawing/2014/main" id="{953A23ED-85A0-4BA9-8A2D-527C6606CF4D}"/>
              </a:ext>
            </a:extLst>
          </p:cNvPr>
          <p:cNvSpPr txBox="1"/>
          <p:nvPr/>
        </p:nvSpPr>
        <p:spPr>
          <a:xfrm>
            <a:off x="4572000" y="6436730"/>
            <a:ext cx="3024335" cy="398200"/>
          </a:xfrm>
          <a:prstGeom prst="rect">
            <a:avLst/>
          </a:prstGeom>
          <a:solidFill>
            <a:srgbClr val="92D050">
              <a:alpha val="24000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80" y="4796"/>
            <a:ext cx="9144000" cy="6439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246338" y="6467306"/>
            <a:ext cx="1944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Value </a:t>
            </a:r>
            <a:r>
              <a:rPr lang="fr-CA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creation</a:t>
            </a:r>
            <a:endParaRPr lang="fr-CA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64550" y="6469414"/>
            <a:ext cx="2826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Efficiency</a:t>
            </a:r>
            <a:r>
              <a:rPr lang="fr-CA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and control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7308304" y="1123600"/>
            <a:ext cx="16561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 help?</a:t>
            </a:r>
          </a:p>
          <a:p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wants</a:t>
            </a:r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Main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customers</a:t>
            </a:r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Target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customers</a:t>
            </a:r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Habits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Buying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preferences</a:t>
            </a:r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B2B, B2C, C2C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707904" y="1135792"/>
            <a:ext cx="17281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 do?</a:t>
            </a:r>
          </a:p>
          <a:p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Product or service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Mix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/service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improvement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an innovation?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a solution, a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creative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business concept?</a:t>
            </a:r>
          </a:p>
          <a:p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436096" y="3392424"/>
            <a:ext cx="1922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How do </a:t>
            </a:r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reach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customers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Direct via a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platform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, Web site, networking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Indirect via distribution, stores, agents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489229" y="1123600"/>
            <a:ext cx="18091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How do </a:t>
            </a:r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interact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Acquisition,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loyalty</a:t>
            </a:r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demand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assistance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Social network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Self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Automated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Service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220074" y="5265253"/>
            <a:ext cx="3551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Main revenues sources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Sale,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subscription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, location,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fee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for consulting or service, pub Internet, franchise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845600" y="3472888"/>
            <a:ext cx="183792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fr-CA" sz="1100" b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CA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fr-CA" sz="11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fr-CA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>
                <a:latin typeface="Arial" panose="020B0604020202020204" pitchFamily="34" charset="0"/>
                <a:cs typeface="Arial" panose="020B0604020202020204" pitchFamily="34" charset="0"/>
              </a:rPr>
              <a:t>Main ressources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fr-CA" sz="1100" dirty="0" err="1">
                <a:latin typeface="Arial" panose="020B0604020202020204" pitchFamily="34" charset="0"/>
                <a:cs typeface="Arial" panose="020B0604020202020204" pitchFamily="34" charset="0"/>
              </a:rPr>
              <a:t>accessability</a:t>
            </a:r>
            <a:endParaRPr lang="fr-CA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>
                <a:latin typeface="Arial" panose="020B0604020202020204" pitchFamily="34" charset="0"/>
                <a:cs typeface="Arial" panose="020B0604020202020204" pitchFamily="34" charset="0"/>
              </a:rPr>
              <a:t>Facilities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>
                <a:latin typeface="Arial" panose="020B0604020202020204" pitchFamily="34" charset="0"/>
                <a:cs typeface="Arial" panose="020B0604020202020204" pitchFamily="34" charset="0"/>
              </a:rPr>
              <a:t>Humain capital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 err="1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fr-CA" sz="11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CA" sz="1100" dirty="0" err="1">
                <a:latin typeface="Arial" panose="020B0604020202020204" pitchFamily="34" charset="0"/>
                <a:cs typeface="Arial" panose="020B0604020202020204" pitchFamily="34" charset="0"/>
              </a:rPr>
              <a:t>logistics</a:t>
            </a:r>
            <a:endParaRPr lang="fr-CA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926579" y="878264"/>
            <a:ext cx="17281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System, production process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System,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deliver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the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Platform / network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Project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control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79512" y="1147984"/>
            <a:ext cx="16660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 help </a:t>
            </a:r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Basic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suppliers</a:t>
            </a:r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Occasionnel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Strategic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Sub-contracters</a:t>
            </a:r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banker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lawyer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accounting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259632" y="4950215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Main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Fix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and variable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scale</a:t>
            </a:r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Anticipated</a:t>
            </a: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2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5437" y="16366"/>
            <a:ext cx="3347864" cy="404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Business Model </a:t>
            </a:r>
            <a:r>
              <a:rPr lang="fr-CA" dirty="0" err="1">
                <a:solidFill>
                  <a:schemeClr val="tx1"/>
                </a:solidFill>
              </a:rPr>
              <a:t>Canvas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722" y="505597"/>
            <a:ext cx="1143043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fr-CA" sz="12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endParaRPr lang="fr-CA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79712" y="503112"/>
            <a:ext cx="122413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fr-CA" sz="12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endParaRPr lang="fr-CA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43529" y="512600"/>
            <a:ext cx="1044495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Propositions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32998" y="512600"/>
            <a:ext cx="119445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Relationship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320270" y="536762"/>
            <a:ext cx="122413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Segments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3444" y="4869160"/>
            <a:ext cx="122413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fr-CA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Structure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649217" y="4864755"/>
            <a:ext cx="148101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</a:t>
            </a:r>
            <a:r>
              <a:rPr lang="fr-CA" sz="12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Streams</a:t>
            </a:r>
            <a:endParaRPr lang="fr-CA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80991" y="2959793"/>
            <a:ext cx="1174437" cy="3937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ressources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34256" y="2951852"/>
            <a:ext cx="1053968" cy="401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Channels</a:t>
            </a:r>
            <a:endParaRPr lang="fr-CA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AE388A2-F591-4E5F-92FF-681CC70F19AD}"/>
              </a:ext>
            </a:extLst>
          </p:cNvPr>
          <p:cNvSpPr txBox="1"/>
          <p:nvPr/>
        </p:nvSpPr>
        <p:spPr>
          <a:xfrm>
            <a:off x="7596335" y="6439616"/>
            <a:ext cx="15301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/>
              <a:t>Inspired by the origional work created by: Osterwalder A., Pigneur Y (2010) Business Model Generation.</a:t>
            </a:r>
            <a:endParaRPr lang="en-US" sz="700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349796AA-10AA-4CF7-B61A-F96FFCA7051D}"/>
              </a:ext>
            </a:extLst>
          </p:cNvPr>
          <p:cNvSpPr txBox="1"/>
          <p:nvPr/>
        </p:nvSpPr>
        <p:spPr>
          <a:xfrm>
            <a:off x="3628655" y="0"/>
            <a:ext cx="1728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For:</a:t>
            </a:r>
          </a:p>
          <a:p>
            <a:r>
              <a:rPr lang="en-CA" sz="1000" dirty="0"/>
              <a:t>________________________</a:t>
            </a:r>
            <a:endParaRPr lang="en-US" sz="1000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D98F0CA-E90B-4751-8988-0100EBBA3D3E}"/>
              </a:ext>
            </a:extLst>
          </p:cNvPr>
          <p:cNvSpPr txBox="1"/>
          <p:nvPr/>
        </p:nvSpPr>
        <p:spPr>
          <a:xfrm>
            <a:off x="5426959" y="-11817"/>
            <a:ext cx="1728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Made by:</a:t>
            </a:r>
          </a:p>
          <a:p>
            <a:r>
              <a:rPr lang="en-CA" sz="1000" dirty="0"/>
              <a:t>________________________</a:t>
            </a:r>
            <a:endParaRPr lang="en-US" sz="1000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95316F2-916B-4D18-BBEE-D7652508CDEA}"/>
              </a:ext>
            </a:extLst>
          </p:cNvPr>
          <p:cNvSpPr txBox="1"/>
          <p:nvPr/>
        </p:nvSpPr>
        <p:spPr>
          <a:xfrm>
            <a:off x="7253351" y="288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Date:</a:t>
            </a:r>
          </a:p>
          <a:p>
            <a:r>
              <a:rPr lang="en-CA" sz="1000" dirty="0"/>
              <a:t>________________</a:t>
            </a:r>
            <a:endParaRPr lang="en-US" sz="1000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38E958C-9154-4EE8-9F2F-5369E8FEDA51}"/>
              </a:ext>
            </a:extLst>
          </p:cNvPr>
          <p:cNvSpPr txBox="1"/>
          <p:nvPr/>
        </p:nvSpPr>
        <p:spPr>
          <a:xfrm>
            <a:off x="8388424" y="2886"/>
            <a:ext cx="66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Version:</a:t>
            </a:r>
          </a:p>
          <a:p>
            <a:r>
              <a:rPr lang="en-CA" sz="1000" dirty="0"/>
              <a:t>_______</a:t>
            </a:r>
            <a:endParaRPr lang="en-US" sz="1000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E2A5AE-0D47-42F1-A93F-104EA70B24D4}"/>
              </a:ext>
            </a:extLst>
          </p:cNvPr>
          <p:cNvSpPr txBox="1"/>
          <p:nvPr/>
        </p:nvSpPr>
        <p:spPr>
          <a:xfrm>
            <a:off x="4544514" y="436166"/>
            <a:ext cx="4478688" cy="5900208"/>
          </a:xfrm>
          <a:prstGeom prst="rect">
            <a:avLst/>
          </a:prstGeom>
          <a:solidFill>
            <a:srgbClr val="92D050">
              <a:alpha val="24000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27" name="ZoneTexte 1026">
            <a:extLst>
              <a:ext uri="{FF2B5EF4-FFF2-40B4-BE49-F238E27FC236}">
                <a16:creationId xmlns:a16="http://schemas.microsoft.com/office/drawing/2014/main" id="{77757235-59C1-490A-BF91-6BCAEED18A33}"/>
              </a:ext>
            </a:extLst>
          </p:cNvPr>
          <p:cNvSpPr txBox="1"/>
          <p:nvPr/>
        </p:nvSpPr>
        <p:spPr>
          <a:xfrm>
            <a:off x="88894" y="440632"/>
            <a:ext cx="4455620" cy="6421342"/>
          </a:xfrm>
          <a:prstGeom prst="rect">
            <a:avLst/>
          </a:prstGeom>
          <a:solidFill>
            <a:schemeClr val="tx2">
              <a:lumMod val="40000"/>
              <a:lumOff val="60000"/>
              <a:alpha val="24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E2CB8D03-8AB9-440E-8AB0-2854BE9411EF}"/>
              </a:ext>
            </a:extLst>
          </p:cNvPr>
          <p:cNvCxnSpPr/>
          <p:nvPr/>
        </p:nvCxnSpPr>
        <p:spPr>
          <a:xfrm>
            <a:off x="7290048" y="3062592"/>
            <a:ext cx="1746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DCDF9EE6-72FA-4874-BB8A-8C5A47481DEE}"/>
              </a:ext>
            </a:extLst>
          </p:cNvPr>
          <p:cNvCxnSpPr/>
          <p:nvPr/>
        </p:nvCxnSpPr>
        <p:spPr>
          <a:xfrm>
            <a:off x="8100392" y="3062592"/>
            <a:ext cx="0" cy="1707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88CB211D-35AA-47F6-9630-E8EF41F26158}"/>
              </a:ext>
            </a:extLst>
          </p:cNvPr>
          <p:cNvCxnSpPr/>
          <p:nvPr/>
        </p:nvCxnSpPr>
        <p:spPr>
          <a:xfrm>
            <a:off x="7290048" y="3861048"/>
            <a:ext cx="810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92B477C1-95B2-47E6-A253-6574CE12AD20}"/>
              </a:ext>
            </a:extLst>
          </p:cNvPr>
          <p:cNvCxnSpPr/>
          <p:nvPr/>
        </p:nvCxnSpPr>
        <p:spPr>
          <a:xfrm>
            <a:off x="3683520" y="3062592"/>
            <a:ext cx="1799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4275E68D-473D-4AB2-8F6E-5A669F983055}"/>
              </a:ext>
            </a:extLst>
          </p:cNvPr>
          <p:cNvCxnSpPr/>
          <p:nvPr/>
        </p:nvCxnSpPr>
        <p:spPr>
          <a:xfrm>
            <a:off x="4572000" y="3074784"/>
            <a:ext cx="0" cy="1695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266D96BD-470A-4FAF-A4CE-FBDF88A2C09B}"/>
              </a:ext>
            </a:extLst>
          </p:cNvPr>
          <p:cNvCxnSpPr/>
          <p:nvPr/>
        </p:nvCxnSpPr>
        <p:spPr>
          <a:xfrm>
            <a:off x="4572000" y="3861048"/>
            <a:ext cx="910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extLst>
              <a:ext uri="{FF2B5EF4-FFF2-40B4-BE49-F238E27FC236}">
                <a16:creationId xmlns:a16="http://schemas.microsoft.com/office/drawing/2014/main" id="{70552ABB-89BC-403D-8314-FF79E08E93D7}"/>
              </a:ext>
            </a:extLst>
          </p:cNvPr>
          <p:cNvSpPr txBox="1"/>
          <p:nvPr/>
        </p:nvSpPr>
        <p:spPr>
          <a:xfrm rot="16200000">
            <a:off x="3085074" y="3741276"/>
            <a:ext cx="1411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/>
              <a:t>Products and services</a:t>
            </a:r>
            <a:endParaRPr lang="en-US" sz="900" dirty="0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08D23461-7DF7-4CBB-B034-793FF3099FAB}"/>
              </a:ext>
            </a:extLst>
          </p:cNvPr>
          <p:cNvSpPr txBox="1"/>
          <p:nvPr/>
        </p:nvSpPr>
        <p:spPr>
          <a:xfrm>
            <a:off x="4614655" y="3050515"/>
            <a:ext cx="73833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700" dirty="0"/>
              <a:t>Gain creators</a:t>
            </a:r>
            <a:endParaRPr lang="en-US" sz="700" dirty="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83090295-7604-4467-9B54-060A2B0D35DD}"/>
              </a:ext>
            </a:extLst>
          </p:cNvPr>
          <p:cNvSpPr txBox="1"/>
          <p:nvPr/>
        </p:nvSpPr>
        <p:spPr>
          <a:xfrm>
            <a:off x="4572000" y="3884650"/>
            <a:ext cx="8884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700" dirty="0"/>
              <a:t>Pain Killers</a:t>
            </a:r>
            <a:endParaRPr lang="en-US" sz="700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80D0966B-67F0-4067-857E-6F263EC9F621}"/>
              </a:ext>
            </a:extLst>
          </p:cNvPr>
          <p:cNvSpPr txBox="1"/>
          <p:nvPr/>
        </p:nvSpPr>
        <p:spPr>
          <a:xfrm>
            <a:off x="7301039" y="3057381"/>
            <a:ext cx="73833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700" dirty="0"/>
              <a:t>Gains</a:t>
            </a:r>
            <a:endParaRPr lang="en-US" sz="700" dirty="0"/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DC28EC8C-DD87-4979-80BB-739F6B4941DC}"/>
              </a:ext>
            </a:extLst>
          </p:cNvPr>
          <p:cNvSpPr txBox="1"/>
          <p:nvPr/>
        </p:nvSpPr>
        <p:spPr>
          <a:xfrm>
            <a:off x="7312320" y="3824639"/>
            <a:ext cx="73833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700" dirty="0"/>
              <a:t>Pains</a:t>
            </a:r>
            <a:endParaRPr lang="en-US" sz="700" dirty="0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E7E45316-25F4-4F34-ACF3-CBAE6DE2E376}"/>
              </a:ext>
            </a:extLst>
          </p:cNvPr>
          <p:cNvSpPr txBox="1"/>
          <p:nvPr/>
        </p:nvSpPr>
        <p:spPr>
          <a:xfrm rot="5400000">
            <a:off x="8208581" y="3806934"/>
            <a:ext cx="1411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900" dirty="0"/>
              <a:t>Jobs to be done</a:t>
            </a:r>
            <a:endParaRPr lang="en-US" sz="900" dirty="0"/>
          </a:p>
        </p:txBody>
      </p:sp>
      <p:sp>
        <p:nvSpPr>
          <p:cNvPr id="1028" name="ZoneTexte 1027">
            <a:extLst>
              <a:ext uri="{FF2B5EF4-FFF2-40B4-BE49-F238E27FC236}">
                <a16:creationId xmlns:a16="http://schemas.microsoft.com/office/drawing/2014/main" id="{CF67004F-8641-42B3-B54C-44B014D1D08F}"/>
              </a:ext>
            </a:extLst>
          </p:cNvPr>
          <p:cNvSpPr txBox="1"/>
          <p:nvPr/>
        </p:nvSpPr>
        <p:spPr>
          <a:xfrm>
            <a:off x="-1" y="6436730"/>
            <a:ext cx="1067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Business focused management</a:t>
            </a:r>
            <a:endParaRPr lang="en-US" sz="1000" dirty="0"/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0B65BA2C-4A02-4F2D-AA2F-49D18A3CFE79}"/>
              </a:ext>
            </a:extLst>
          </p:cNvPr>
          <p:cNvSpPr txBox="1"/>
          <p:nvPr/>
        </p:nvSpPr>
        <p:spPr>
          <a:xfrm>
            <a:off x="4551057" y="6433728"/>
            <a:ext cx="1067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Client focused centricity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2529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036"/>
            <a:ext cx="9144000" cy="6439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325824" y="6429780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i="1" dirty="0">
                <a:latin typeface="Arial" panose="020B0604020202020204" pitchFamily="34" charset="0"/>
                <a:cs typeface="Arial" panose="020B0604020202020204" pitchFamily="34" charset="0"/>
              </a:rPr>
              <a:t>Création de valeur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619672" y="6439616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i="1" dirty="0">
                <a:latin typeface="Arial" panose="020B0604020202020204" pitchFamily="34" charset="0"/>
                <a:cs typeface="Arial" panose="020B0604020202020204" pitchFamily="34" charset="0"/>
              </a:rPr>
              <a:t>Contrôle et efficacité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7308304" y="1123600"/>
            <a:ext cx="1656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Qui aidez-vous?</a:t>
            </a:r>
          </a:p>
          <a:p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Besoins et attentes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Principaux clients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Segments visés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Habitudes, préférences d’achats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B2B, B2C, C2C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707904" y="1135792"/>
            <a:ext cx="17281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Que faites vous?</a:t>
            </a:r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Produits, services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Mix produit/service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Est-ce une amélioration ?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Est-ce une innovation ?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Est-ce une solution, un concept d’affaires original?</a:t>
            </a:r>
          </a:p>
          <a:p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436096" y="3127066"/>
            <a:ext cx="1944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</a:p>
          <a:p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rejoindre les clients 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Direct via plateforme, site Web, réseaux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Indirect via distribution, magasins de détail, agents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482608" y="914844"/>
            <a:ext cx="1807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Comment interagissez-vous?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Acquisition, fidélisation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Assistance personnalisée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Communauté via réseaux sociaux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Libre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Service automatisé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482608" y="4891196"/>
            <a:ext cx="2916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Combien ferez-vous?</a:t>
            </a:r>
          </a:p>
          <a:p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Principales sources de revenus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Vente, abonnement, location, frais de conseil et service, licence, publicité Internet, franchise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845600" y="3353560"/>
            <a:ext cx="1837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b="1" dirty="0">
                <a:latin typeface="Arial" panose="020B0604020202020204" pitchFamily="34" charset="0"/>
                <a:cs typeface="Arial" panose="020B0604020202020204" pitchFamily="34" charset="0"/>
              </a:rPr>
              <a:t>De quoi avez-vous besoin?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>
                <a:latin typeface="Arial" panose="020B0604020202020204" pitchFamily="34" charset="0"/>
                <a:cs typeface="Arial" panose="020B0604020202020204" pitchFamily="34" charset="0"/>
              </a:rPr>
              <a:t>Principales ressources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>
                <a:latin typeface="Arial" panose="020B0604020202020204" pitchFamily="34" charset="0"/>
                <a:cs typeface="Arial" panose="020B0604020202020204" pitchFamily="34" charset="0"/>
              </a:rPr>
              <a:t>Financières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>
                <a:latin typeface="Arial" panose="020B0604020202020204" pitchFamily="34" charset="0"/>
                <a:cs typeface="Arial" panose="020B0604020202020204" pitchFamily="34" charset="0"/>
              </a:rPr>
              <a:t>Physiques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>
                <a:latin typeface="Arial" panose="020B0604020202020204" pitchFamily="34" charset="0"/>
                <a:cs typeface="Arial" panose="020B0604020202020204" pitchFamily="34" charset="0"/>
              </a:rPr>
              <a:t>Humaines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>
                <a:latin typeface="Arial" panose="020B0604020202020204" pitchFamily="34" charset="0"/>
                <a:cs typeface="Arial" panose="020B0604020202020204" pitchFamily="34" charset="0"/>
              </a:rPr>
              <a:t>Technologies et  logistiques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900464" y="786649"/>
            <a:ext cx="17281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Comment allez-vous le faire?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Système, processus de fabrication du produit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Système, processus pour produire et livrer le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Plateforme/réseau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Gestion de projets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Contrôle de qualité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79512" y="1147984"/>
            <a:ext cx="16660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Qui va vous aider?</a:t>
            </a:r>
          </a:p>
          <a:p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Selon la stratégie :</a:t>
            </a:r>
          </a:p>
          <a:p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Fournisseur classique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Partenaire ponctuel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Partenaire stratégique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Sous-traitant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Autres : banquier, avocat, comptable, ingénieur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331640" y="4769916"/>
            <a:ext cx="2664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1200" b="1" dirty="0">
                <a:latin typeface="Arial" panose="020B0604020202020204" pitchFamily="34" charset="0"/>
                <a:cs typeface="Arial" panose="020B0604020202020204" pitchFamily="34" charset="0"/>
              </a:rPr>
              <a:t>Combien cela coûtera-t-il?</a:t>
            </a:r>
          </a:p>
          <a:p>
            <a:endParaRPr lang="fr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Principaux coûts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Coûts fixes vs variables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Économie d’échelle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latin typeface="Arial" panose="020B0604020202020204" pitchFamily="34" charset="0"/>
                <a:cs typeface="Arial" panose="020B0604020202020204" pitchFamily="34" charset="0"/>
              </a:rPr>
              <a:t>Marge de profit anticipée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7504" y="-25878"/>
            <a:ext cx="3341462" cy="404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Canevas du modèle d’affaires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5AA1F8B-E850-403B-AE34-C4F3B54CCACD}"/>
              </a:ext>
            </a:extLst>
          </p:cNvPr>
          <p:cNvSpPr txBox="1"/>
          <p:nvPr/>
        </p:nvSpPr>
        <p:spPr>
          <a:xfrm>
            <a:off x="7367398" y="6362608"/>
            <a:ext cx="19077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/>
              <a:t>Inspiré de l'œuvre originale créée par: Osterwalder A., Pigneur Y (2010), Business Model Generation.</a:t>
            </a:r>
            <a:endParaRPr lang="en-US" sz="9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773147F-663C-4A9E-BD25-DF5762AEBBC9}"/>
              </a:ext>
            </a:extLst>
          </p:cNvPr>
          <p:cNvSpPr txBox="1"/>
          <p:nvPr/>
        </p:nvSpPr>
        <p:spPr>
          <a:xfrm>
            <a:off x="3556470" y="-28200"/>
            <a:ext cx="1727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Pour:</a:t>
            </a:r>
          </a:p>
          <a:p>
            <a:r>
              <a:rPr lang="en-CA" sz="1000" dirty="0"/>
              <a:t>________________________</a:t>
            </a:r>
            <a:endParaRPr lang="en-US" sz="1000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9305CD0-96AF-4FED-BB53-4D31E92C49E4}"/>
              </a:ext>
            </a:extLst>
          </p:cNvPr>
          <p:cNvSpPr txBox="1"/>
          <p:nvPr/>
        </p:nvSpPr>
        <p:spPr>
          <a:xfrm>
            <a:off x="5221225" y="-17464"/>
            <a:ext cx="1834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err="1"/>
              <a:t>Créer</a:t>
            </a:r>
            <a:r>
              <a:rPr lang="en-CA" sz="1000" dirty="0"/>
              <a:t> par:</a:t>
            </a:r>
          </a:p>
          <a:p>
            <a:r>
              <a:rPr lang="en-CA" sz="1000" dirty="0"/>
              <a:t>_________________________</a:t>
            </a:r>
            <a:endParaRPr lang="en-US" sz="1000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0DD2C0E-1EB7-4DEA-B267-905507AB22BA}"/>
              </a:ext>
            </a:extLst>
          </p:cNvPr>
          <p:cNvSpPr txBox="1"/>
          <p:nvPr/>
        </p:nvSpPr>
        <p:spPr>
          <a:xfrm>
            <a:off x="7055879" y="-14100"/>
            <a:ext cx="1228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Date:</a:t>
            </a:r>
          </a:p>
          <a:p>
            <a:r>
              <a:rPr lang="en-CA" sz="1000" dirty="0"/>
              <a:t>________________</a:t>
            </a:r>
            <a:endParaRPr lang="en-US" sz="1000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90205284-C296-4F3A-ABAC-C0BF6053C868}"/>
              </a:ext>
            </a:extLst>
          </p:cNvPr>
          <p:cNvSpPr txBox="1"/>
          <p:nvPr/>
        </p:nvSpPr>
        <p:spPr>
          <a:xfrm>
            <a:off x="8244408" y="-23601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Version:</a:t>
            </a:r>
          </a:p>
          <a:p>
            <a:r>
              <a:rPr lang="en-CA" sz="1000" dirty="0"/>
              <a:t>________</a:t>
            </a:r>
            <a:endParaRPr lang="en-US" sz="1000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5183E08-A131-4F96-BEDE-9768970EF55B}"/>
              </a:ext>
            </a:extLst>
          </p:cNvPr>
          <p:cNvSpPr txBox="1"/>
          <p:nvPr/>
        </p:nvSpPr>
        <p:spPr>
          <a:xfrm>
            <a:off x="4551057" y="470662"/>
            <a:ext cx="4464496" cy="5909210"/>
          </a:xfrm>
          <a:prstGeom prst="rect">
            <a:avLst/>
          </a:prstGeom>
          <a:solidFill>
            <a:srgbClr val="92D050">
              <a:alpha val="24000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A774D32-382F-45BA-8A61-2001F88B49B7}"/>
              </a:ext>
            </a:extLst>
          </p:cNvPr>
          <p:cNvSpPr txBox="1"/>
          <p:nvPr/>
        </p:nvSpPr>
        <p:spPr>
          <a:xfrm>
            <a:off x="4572000" y="6401580"/>
            <a:ext cx="2808311" cy="399174"/>
          </a:xfrm>
          <a:prstGeom prst="rect">
            <a:avLst/>
          </a:prstGeom>
          <a:solidFill>
            <a:srgbClr val="92D050">
              <a:alpha val="24000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7F2FFE1-ED90-4CEC-8402-E2FE5D34AB07}"/>
              </a:ext>
            </a:extLst>
          </p:cNvPr>
          <p:cNvSpPr txBox="1"/>
          <p:nvPr/>
        </p:nvSpPr>
        <p:spPr>
          <a:xfrm>
            <a:off x="107503" y="457760"/>
            <a:ext cx="4464496" cy="6424245"/>
          </a:xfrm>
          <a:prstGeom prst="rect">
            <a:avLst/>
          </a:prstGeom>
          <a:solidFill>
            <a:schemeClr val="tx2">
              <a:lumMod val="40000"/>
              <a:lumOff val="60000"/>
              <a:alpha val="24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98BB4675-E2E9-4B0E-B602-C17C12B9EC6D}"/>
              </a:ext>
            </a:extLst>
          </p:cNvPr>
          <p:cNvCxnSpPr/>
          <p:nvPr/>
        </p:nvCxnSpPr>
        <p:spPr>
          <a:xfrm>
            <a:off x="7290048" y="3062592"/>
            <a:ext cx="1746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9FE0BEBC-B5E5-4809-902C-F8B63007D94F}"/>
              </a:ext>
            </a:extLst>
          </p:cNvPr>
          <p:cNvCxnSpPr/>
          <p:nvPr/>
        </p:nvCxnSpPr>
        <p:spPr>
          <a:xfrm>
            <a:off x="8100392" y="3062592"/>
            <a:ext cx="0" cy="1707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onnecteur droit 1023">
            <a:extLst>
              <a:ext uri="{FF2B5EF4-FFF2-40B4-BE49-F238E27FC236}">
                <a16:creationId xmlns:a16="http://schemas.microsoft.com/office/drawing/2014/main" id="{81CEE3E2-57C1-4ABC-8D3A-88008397AFE5}"/>
              </a:ext>
            </a:extLst>
          </p:cNvPr>
          <p:cNvCxnSpPr/>
          <p:nvPr/>
        </p:nvCxnSpPr>
        <p:spPr>
          <a:xfrm>
            <a:off x="7290048" y="3861048"/>
            <a:ext cx="810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Connecteur droit 1026">
            <a:extLst>
              <a:ext uri="{FF2B5EF4-FFF2-40B4-BE49-F238E27FC236}">
                <a16:creationId xmlns:a16="http://schemas.microsoft.com/office/drawing/2014/main" id="{ABEB058F-4435-4C39-9598-4239104B7E1F}"/>
              </a:ext>
            </a:extLst>
          </p:cNvPr>
          <p:cNvCxnSpPr/>
          <p:nvPr/>
        </p:nvCxnSpPr>
        <p:spPr>
          <a:xfrm>
            <a:off x="3683520" y="3062592"/>
            <a:ext cx="1799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Connecteur droit 1028">
            <a:extLst>
              <a:ext uri="{FF2B5EF4-FFF2-40B4-BE49-F238E27FC236}">
                <a16:creationId xmlns:a16="http://schemas.microsoft.com/office/drawing/2014/main" id="{89DC363E-DC21-4254-A305-59116747BC85}"/>
              </a:ext>
            </a:extLst>
          </p:cNvPr>
          <p:cNvCxnSpPr/>
          <p:nvPr/>
        </p:nvCxnSpPr>
        <p:spPr>
          <a:xfrm>
            <a:off x="4572000" y="3074784"/>
            <a:ext cx="0" cy="1695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Connecteur droit 1030">
            <a:extLst>
              <a:ext uri="{FF2B5EF4-FFF2-40B4-BE49-F238E27FC236}">
                <a16:creationId xmlns:a16="http://schemas.microsoft.com/office/drawing/2014/main" id="{E6C6C147-DBDA-4A1A-906F-7C6DD0342321}"/>
              </a:ext>
            </a:extLst>
          </p:cNvPr>
          <p:cNvCxnSpPr/>
          <p:nvPr/>
        </p:nvCxnSpPr>
        <p:spPr>
          <a:xfrm>
            <a:off x="4572000" y="3861048"/>
            <a:ext cx="910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ZoneTexte 1031">
            <a:extLst>
              <a:ext uri="{FF2B5EF4-FFF2-40B4-BE49-F238E27FC236}">
                <a16:creationId xmlns:a16="http://schemas.microsoft.com/office/drawing/2014/main" id="{B43E0758-9FC4-4C85-B6F2-82EB9F2A8ABC}"/>
              </a:ext>
            </a:extLst>
          </p:cNvPr>
          <p:cNvSpPr txBox="1"/>
          <p:nvPr/>
        </p:nvSpPr>
        <p:spPr>
          <a:xfrm rot="16200000">
            <a:off x="3085074" y="3741276"/>
            <a:ext cx="1411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 err="1"/>
              <a:t>Produits</a:t>
            </a:r>
            <a:r>
              <a:rPr lang="en-CA" sz="900" dirty="0"/>
              <a:t> et services</a:t>
            </a:r>
            <a:endParaRPr lang="en-US" sz="900" dirty="0"/>
          </a:p>
        </p:txBody>
      </p:sp>
      <p:sp>
        <p:nvSpPr>
          <p:cNvPr id="1033" name="ZoneTexte 1032">
            <a:extLst>
              <a:ext uri="{FF2B5EF4-FFF2-40B4-BE49-F238E27FC236}">
                <a16:creationId xmlns:a16="http://schemas.microsoft.com/office/drawing/2014/main" id="{0663C5CF-51B6-42CA-BDB8-CA023007913D}"/>
              </a:ext>
            </a:extLst>
          </p:cNvPr>
          <p:cNvSpPr txBox="1"/>
          <p:nvPr/>
        </p:nvSpPr>
        <p:spPr>
          <a:xfrm>
            <a:off x="4614655" y="3050515"/>
            <a:ext cx="738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700" dirty="0"/>
              <a:t>Gains à </a:t>
            </a:r>
            <a:r>
              <a:rPr lang="en-CA" sz="700" dirty="0" err="1"/>
              <a:t>l’utilisation</a:t>
            </a:r>
            <a:endParaRPr lang="en-US" sz="700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D4C95EE2-DD8E-44C0-BEEC-92A30BE2B163}"/>
              </a:ext>
            </a:extLst>
          </p:cNvPr>
          <p:cNvSpPr txBox="1"/>
          <p:nvPr/>
        </p:nvSpPr>
        <p:spPr>
          <a:xfrm>
            <a:off x="4572000" y="3884650"/>
            <a:ext cx="88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700" dirty="0"/>
              <a:t>Resolution de </a:t>
            </a:r>
            <a:r>
              <a:rPr lang="en-CA" sz="700" dirty="0" err="1"/>
              <a:t>problèmes</a:t>
            </a:r>
            <a:endParaRPr lang="en-US" sz="700" dirty="0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6E5FA1B-A2C5-4954-897C-41076C0FB629}"/>
              </a:ext>
            </a:extLst>
          </p:cNvPr>
          <p:cNvSpPr txBox="1"/>
          <p:nvPr/>
        </p:nvSpPr>
        <p:spPr>
          <a:xfrm>
            <a:off x="7301039" y="3057381"/>
            <a:ext cx="738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700" dirty="0" err="1"/>
              <a:t>Attentes</a:t>
            </a:r>
            <a:r>
              <a:rPr lang="en-CA" sz="700" dirty="0"/>
              <a:t> du client</a:t>
            </a:r>
            <a:endParaRPr lang="en-US" sz="700" dirty="0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3421C4DB-552A-4883-A8F7-A87FE56EC751}"/>
              </a:ext>
            </a:extLst>
          </p:cNvPr>
          <p:cNvSpPr txBox="1"/>
          <p:nvPr/>
        </p:nvSpPr>
        <p:spPr>
          <a:xfrm>
            <a:off x="7312320" y="3824639"/>
            <a:ext cx="738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700" dirty="0" err="1"/>
              <a:t>Problèmes</a:t>
            </a:r>
            <a:r>
              <a:rPr lang="en-CA" sz="700" dirty="0"/>
              <a:t> </a:t>
            </a:r>
            <a:r>
              <a:rPr lang="en-CA" sz="700" dirty="0" err="1"/>
              <a:t>rencontrés</a:t>
            </a:r>
            <a:endParaRPr lang="en-US" sz="700" dirty="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BBAEF278-DA6F-40F4-AFBB-AFDC32C633EA}"/>
              </a:ext>
            </a:extLst>
          </p:cNvPr>
          <p:cNvSpPr txBox="1"/>
          <p:nvPr/>
        </p:nvSpPr>
        <p:spPr>
          <a:xfrm rot="5400000">
            <a:off x="8208581" y="3806934"/>
            <a:ext cx="1411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 err="1"/>
              <a:t>Rôle</a:t>
            </a:r>
            <a:r>
              <a:rPr lang="en-CA" sz="900" dirty="0"/>
              <a:t> du client / </a:t>
            </a:r>
            <a:r>
              <a:rPr lang="en-CA" sz="900" dirty="0" err="1"/>
              <a:t>Tâches</a:t>
            </a:r>
            <a:endParaRPr lang="en-US" sz="900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6D4D9F23-5596-41EE-8540-43453DDA7A3B}"/>
              </a:ext>
            </a:extLst>
          </p:cNvPr>
          <p:cNvSpPr txBox="1"/>
          <p:nvPr/>
        </p:nvSpPr>
        <p:spPr>
          <a:xfrm>
            <a:off x="-1" y="6436730"/>
            <a:ext cx="1067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Gestion axée sur les entreprises</a:t>
            </a:r>
            <a:endParaRPr lang="en-US" sz="1000" dirty="0"/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34F80447-157F-4A37-98F3-006BDD713089}"/>
              </a:ext>
            </a:extLst>
          </p:cNvPr>
          <p:cNvSpPr txBox="1"/>
          <p:nvPr/>
        </p:nvSpPr>
        <p:spPr>
          <a:xfrm>
            <a:off x="4551057" y="6433728"/>
            <a:ext cx="90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err="1"/>
              <a:t>Centré</a:t>
            </a:r>
            <a:r>
              <a:rPr lang="en-CA" sz="1000" dirty="0"/>
              <a:t> sur</a:t>
            </a:r>
          </a:p>
          <a:p>
            <a:r>
              <a:rPr lang="en-CA" sz="1000" dirty="0"/>
              <a:t> le client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553909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545</Words>
  <Application>Microsoft Office PowerPoint</Application>
  <PresentationFormat>Affichage à l'écran (4:3)</PresentationFormat>
  <Paragraphs>168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Donald Provençal</dc:creator>
  <cp:lastModifiedBy>Nathalie Girard</cp:lastModifiedBy>
  <cp:revision>111</cp:revision>
  <cp:lastPrinted>2015-11-03T02:55:12Z</cp:lastPrinted>
  <dcterms:created xsi:type="dcterms:W3CDTF">2015-01-12T04:09:51Z</dcterms:created>
  <dcterms:modified xsi:type="dcterms:W3CDTF">2019-10-23T12:10:08Z</dcterms:modified>
</cp:coreProperties>
</file>